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y="6858000" cx="12192000"/>
  <p:notesSz cx="6858000" cy="9144000"/>
  <p:embeddedFontLst>
    <p:embeddedFont>
      <p:font typeface="Corbel"/>
      <p:regular r:id="rId47"/>
      <p:bold r:id="rId48"/>
      <p:italic r:id="rId49"/>
      <p:boldItalic r:id="rId50"/>
    </p:embeddedFont>
    <p:embeddedFont>
      <p:font typeface="Palatino Linotype"/>
      <p:regular r:id="rId51"/>
      <p:bold r:id="rId52"/>
      <p:italic r:id="rId53"/>
      <p:boldItalic r:id="rId54"/>
    </p:embeddedFont>
    <p:embeddedFont>
      <p:font typeface="Arial Black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CC6253-C1F2-48E8-A1F2-B6C23DAE1EB1}">
  <a:tblStyle styleId="{FDCC6253-C1F2-48E8-A1F2-B6C23DAE1E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Corbel-bold.fntdata"/><Relationship Id="rId47" Type="http://schemas.openxmlformats.org/officeDocument/2006/relationships/font" Target="fonts/Corbel-regular.fntdata"/><Relationship Id="rId49" Type="http://schemas.openxmlformats.org/officeDocument/2006/relationships/font" Target="fonts/Corbel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alatinoLinotype-regular.fntdata"/><Relationship Id="rId50" Type="http://schemas.openxmlformats.org/officeDocument/2006/relationships/font" Target="fonts/Corbel-boldItalic.fntdata"/><Relationship Id="rId53" Type="http://schemas.openxmlformats.org/officeDocument/2006/relationships/font" Target="fonts/PalatinoLinotype-italic.fntdata"/><Relationship Id="rId52" Type="http://schemas.openxmlformats.org/officeDocument/2006/relationships/font" Target="fonts/PalatinoLinotype-bold.fntdata"/><Relationship Id="rId11" Type="http://schemas.openxmlformats.org/officeDocument/2006/relationships/slide" Target="slides/slide4.xml"/><Relationship Id="rId55" Type="http://schemas.openxmlformats.org/officeDocument/2006/relationships/font" Target="fonts/ArialBlack-regular.fntdata"/><Relationship Id="rId10" Type="http://schemas.openxmlformats.org/officeDocument/2006/relationships/slide" Target="slides/slide3.xml"/><Relationship Id="rId54" Type="http://schemas.openxmlformats.org/officeDocument/2006/relationships/font" Target="fonts/PalatinoLinotype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8cba7104a_0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98cba7104a_0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8cba7104a_0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8cba7104a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98cba7104a_0_7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8cba7104a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8cba7104a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98cba7104a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8cba7104a_0_6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98cba7104a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cba7104a_0_1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8cba7104a_0_1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98cba7104a_0_14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8cba7104a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8cba7104a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98cba7104a_0_6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8cba7104a_0_2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8cba7104a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98cba7104a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8cba7104a_0_14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8cba7104a_0_14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98cba7104a_0_14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8cba7104a_0_1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8cba7104a_0_1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98cba7104a_0_1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8cba7104a_0_6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8cba7104a_0_6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98cba7104a_0_6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8cba7104a_0_5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8cba7104a_0_5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98cba7104a_0_5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8cba7104a_0_1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98cba7104a_0_1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98cba7104a_0_14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8cba7104a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8cba7104a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98cba7104a_0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98cba7104a_0_6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98cba7104a_0_6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98cba7104a_0_6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8cba7104a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8cba7104a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98cba7104a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8cba7104a_0_6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8cba7104a_0_6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98cba7104a_0_6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8cba7104a_0_5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8cba7104a_0_5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98cba7104a_0_5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98cba7104a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98cba7104a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98cba7104a_0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8cba7104a_0_1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98cba7104a_0_1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98cba7104a_0_12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8cba7104a_0_1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8cba7104a_0_14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98cba7104a_0_14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8cba7104a_0_7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98cba7104a_0_7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8cba7104a_0_6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98cba7104a_0_6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98cba7104a_0_6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8cba7104a_0_5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98cba7104a_0_5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98cba7104a_0_5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8cba7104a_0_1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98cba7104a_0_1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98cba7104a_0_13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8cba7104a_0_14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8cba7104a_0_14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98cba7104a_0_14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98cba7104a_0_5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98cba7104a_0_5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98cba7104a_0_5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98cba7104a_0_1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98cba7104a_0_1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98cba7104a_0_12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98cba7104a_0_5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98cba7104a_0_5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98cba7104a_0_5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98cba7104a_0_7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98cba7104a_0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98cba7104a_0_7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98cba7104a_0_7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98cba7104a_0_7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98cba7104a_0_739:notes"/>
          <p:cNvSpPr txBox="1"/>
          <p:nvPr>
            <p:ph idx="12" type="sldNum"/>
          </p:nvPr>
        </p:nvSpPr>
        <p:spPr>
          <a:xfrm>
            <a:off x="3884612" y="8685212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8cba7104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98cba7104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8cba7104a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98cba7104a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8cba7104a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98cba7104a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98cba7104a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8cba7104a_0_9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98cba7104a_0_9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98cba7104a_0_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8cba7104a_0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8cba7104a_0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98cba7104a_0_5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8cba7104a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8cba7104a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98cba7104a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1074340" y="2457236"/>
            <a:ext cx="10043320" cy="194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600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77154" y="4429339"/>
            <a:ext cx="10040506" cy="98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ide 1">
  <p:cSld name="Inside 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84048" y="224590"/>
            <a:ext cx="11395576" cy="12715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84048" y="1636295"/>
            <a:ext cx="11395576" cy="4475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ext-Slide-Blue-Title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57200" lvl="1" marL="9144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2pPr>
            <a:lvl3pPr indent="-431800" lvl="2" marL="1371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6400" lvl="3" marL="18288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5" name="Google Shape;25;p5"/>
          <p:cNvCxnSpPr/>
          <p:nvPr/>
        </p:nvCxnSpPr>
        <p:spPr>
          <a:xfrm>
            <a:off x="304800" y="6248400"/>
            <a:ext cx="11582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[Purple 1]">
  <p:cSld name="Title and Content [Purple 1]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400"/>
              <a:buChar char="•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 amt="70000"/>
          </a:blip>
          <a:srcRect b="0" l="0" r="0" t="0"/>
          <a:stretch/>
        </p:blipFill>
        <p:spPr>
          <a:xfrm>
            <a:off x="541868" y="6152707"/>
            <a:ext cx="774520" cy="42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>
            <a:off x="6096000" y="6749143"/>
            <a:ext cx="3273900" cy="12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3018197" y="6749143"/>
            <a:ext cx="3078300" cy="12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6749143"/>
            <a:ext cx="3078300" cy="12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32;p6"/>
          <p:cNvSpPr/>
          <p:nvPr/>
        </p:nvSpPr>
        <p:spPr>
          <a:xfrm>
            <a:off x="9157503" y="6749143"/>
            <a:ext cx="3034500" cy="12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788"/>
            <a:ext cx="12192004" cy="142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 type="title">
  <p:cSld name="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ctrTitle"/>
          </p:nvPr>
        </p:nvSpPr>
        <p:spPr>
          <a:xfrm>
            <a:off x="1178476" y="2052472"/>
            <a:ext cx="9835044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dk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subTitle"/>
          </p:nvPr>
        </p:nvSpPr>
        <p:spPr>
          <a:xfrm>
            <a:off x="1178476" y="3925114"/>
            <a:ext cx="9835043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accent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ght-Text-Slide-Blue-Title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609600" y="1600203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826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1pPr>
            <a:lvl2pPr indent="-457200" lvl="1" marL="91440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2pPr>
            <a:lvl3pPr indent="-431800" lvl="2" marL="13716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6400" lvl="3" marL="18288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indent="-406400" lvl="4" marL="22860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44" name="Google Shape;44;p9"/>
          <p:cNvCxnSpPr/>
          <p:nvPr/>
        </p:nvCxnSpPr>
        <p:spPr>
          <a:xfrm>
            <a:off x="304800" y="6248400"/>
            <a:ext cx="115824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 rot="-5400000">
            <a:off x="11661775" y="6007100"/>
            <a:ext cx="871537" cy="169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29874_INT20</a:t>
            </a:r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84175" y="223837"/>
            <a:ext cx="11395075" cy="1271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84175" y="1612900"/>
            <a:ext cx="113950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84175" y="223837"/>
            <a:ext cx="11395075" cy="1271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84175" y="1612900"/>
            <a:ext cx="113950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84175" y="223837"/>
            <a:ext cx="11395075" cy="1271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4175" y="1612900"/>
            <a:ext cx="1139507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73B27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33.jp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52.png"/><Relationship Id="rId6" Type="http://schemas.openxmlformats.org/officeDocument/2006/relationships/image" Target="../media/image23.png"/><Relationship Id="rId7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52.png"/><Relationship Id="rId10" Type="http://schemas.openxmlformats.org/officeDocument/2006/relationships/image" Target="../media/image32.png"/><Relationship Id="rId9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6" Type="http://schemas.openxmlformats.org/officeDocument/2006/relationships/image" Target="../media/image52.png"/><Relationship Id="rId7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46.jpg"/><Relationship Id="rId6" Type="http://schemas.openxmlformats.org/officeDocument/2006/relationships/image" Target="../media/image72.png"/><Relationship Id="rId7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59.png"/><Relationship Id="rId7" Type="http://schemas.openxmlformats.org/officeDocument/2006/relationships/image" Target="../media/image57.png"/><Relationship Id="rId8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21.png"/><Relationship Id="rId10" Type="http://schemas.openxmlformats.org/officeDocument/2006/relationships/image" Target="../media/image66.png"/><Relationship Id="rId9" Type="http://schemas.openxmlformats.org/officeDocument/2006/relationships/image" Target="../media/image69.png"/><Relationship Id="rId5" Type="http://schemas.openxmlformats.org/officeDocument/2006/relationships/image" Target="../media/image22.png"/><Relationship Id="rId6" Type="http://schemas.openxmlformats.org/officeDocument/2006/relationships/image" Target="../media/image67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0.png"/><Relationship Id="rId4" Type="http://schemas.openxmlformats.org/officeDocument/2006/relationships/image" Target="../media/image65.png"/><Relationship Id="rId5" Type="http://schemas.openxmlformats.org/officeDocument/2006/relationships/image" Target="../media/image24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type="ctrTitle"/>
          </p:nvPr>
        </p:nvSpPr>
        <p:spPr>
          <a:xfrm>
            <a:off x="275700" y="2457450"/>
            <a:ext cx="117630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600"/>
              <a:buFont typeface="Arial Black"/>
              <a:buNone/>
            </a:pPr>
            <a:r>
              <a:rPr lang="en-US"/>
              <a:t>Network Automation Platform vs Power Tools</a:t>
            </a:r>
            <a:endParaRPr/>
          </a:p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1077912" y="4429125"/>
            <a:ext cx="10039350" cy="989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Damien Garros, Managing Director, Network to Code</a:t>
            </a:r>
            <a:endParaRPr/>
          </a:p>
        </p:txBody>
      </p:sp>
      <p:pic>
        <p:nvPicPr>
          <p:cNvPr id="51" name="Google Shape;5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025" y="5725050"/>
            <a:ext cx="4537951" cy="5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/>
          <p:nvPr>
            <p:ph type="ctrTitle"/>
          </p:nvPr>
        </p:nvSpPr>
        <p:spPr>
          <a:xfrm>
            <a:off x="1177925" y="2052637"/>
            <a:ext cx="9836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/>
              <a:t>Network Automation Platform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Automation Framework</a:t>
            </a:r>
            <a:endParaRPr sz="2400"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99125"/>
            <a:ext cx="66865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384048" y="1636295"/>
            <a:ext cx="11395500" cy="447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3790800" y="3866400"/>
            <a:ext cx="1609200" cy="14292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Intended State</a:t>
            </a:r>
            <a:r>
              <a:rPr lang="en-US">
                <a:solidFill>
                  <a:schemeClr val="accent1"/>
                </a:solidFill>
              </a:rPr>
              <a:t>/ Source of Truth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174" name="Google Shape;174;p21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6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6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Store and organiz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e the intended/desired state of the network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" name="Google Shape;175;p21"/>
          <p:cNvSpPr/>
          <p:nvPr/>
        </p:nvSpPr>
        <p:spPr>
          <a:xfrm>
            <a:off x="861550" y="2871850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Inventory</a:t>
            </a:r>
            <a:endParaRPr b="1" sz="1600"/>
          </a:p>
        </p:txBody>
      </p:sp>
      <p:sp>
        <p:nvSpPr>
          <p:cNvPr id="176" name="Google Shape;176;p21"/>
          <p:cNvSpPr/>
          <p:nvPr/>
        </p:nvSpPr>
        <p:spPr>
          <a:xfrm>
            <a:off x="861550" y="4093527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IP Addresses</a:t>
            </a:r>
            <a:endParaRPr b="1" sz="1600"/>
          </a:p>
        </p:txBody>
      </p:sp>
      <p:sp>
        <p:nvSpPr>
          <p:cNvPr id="177" name="Google Shape;177;p21"/>
          <p:cNvSpPr/>
          <p:nvPr/>
        </p:nvSpPr>
        <p:spPr>
          <a:xfrm>
            <a:off x="3032087" y="2871850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Cabling</a:t>
            </a:r>
            <a:endParaRPr b="1" sz="1600"/>
          </a:p>
        </p:txBody>
      </p:sp>
      <p:sp>
        <p:nvSpPr>
          <p:cNvPr id="178" name="Google Shape;178;p21"/>
          <p:cNvSpPr/>
          <p:nvPr/>
        </p:nvSpPr>
        <p:spPr>
          <a:xfrm>
            <a:off x="3032087" y="4093527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ACL</a:t>
            </a:r>
            <a:endParaRPr b="1" sz="1600"/>
          </a:p>
        </p:txBody>
      </p:sp>
      <p:sp>
        <p:nvSpPr>
          <p:cNvPr id="179" name="Google Shape;179;p21"/>
          <p:cNvSpPr/>
          <p:nvPr/>
        </p:nvSpPr>
        <p:spPr>
          <a:xfrm>
            <a:off x="5202623" y="2871850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Routing Protocols</a:t>
            </a:r>
            <a:endParaRPr b="1" sz="1600"/>
          </a:p>
        </p:txBody>
      </p:sp>
      <p:sp>
        <p:nvSpPr>
          <p:cNvPr id="180" name="Google Shape;180;p21"/>
          <p:cNvSpPr/>
          <p:nvPr/>
        </p:nvSpPr>
        <p:spPr>
          <a:xfrm>
            <a:off x="5202623" y="4093527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Circuits</a:t>
            </a:r>
            <a:endParaRPr b="1" sz="1600"/>
          </a:p>
        </p:txBody>
      </p:sp>
      <p:sp>
        <p:nvSpPr>
          <p:cNvPr id="181" name="Google Shape;181;p21"/>
          <p:cNvSpPr/>
          <p:nvPr/>
        </p:nvSpPr>
        <p:spPr>
          <a:xfrm>
            <a:off x="7373160" y="2871850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/>
              <a:t>Configuration Templates</a:t>
            </a:r>
            <a:endParaRPr b="1" sz="1500"/>
          </a:p>
        </p:txBody>
      </p:sp>
      <p:sp>
        <p:nvSpPr>
          <p:cNvPr id="182" name="Google Shape;182;p21"/>
          <p:cNvSpPr/>
          <p:nvPr/>
        </p:nvSpPr>
        <p:spPr>
          <a:xfrm>
            <a:off x="7373160" y="4093527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Rack</a:t>
            </a:r>
            <a:br>
              <a:rPr b="1" lang="en-US" sz="1600"/>
            </a:br>
            <a:r>
              <a:rPr b="1" lang="en-US" sz="1600"/>
              <a:t>Physical</a:t>
            </a:r>
            <a:endParaRPr b="1" sz="1600"/>
          </a:p>
        </p:txBody>
      </p:sp>
      <p:sp>
        <p:nvSpPr>
          <p:cNvPr id="183" name="Google Shape;183;p21"/>
          <p:cNvSpPr/>
          <p:nvPr/>
        </p:nvSpPr>
        <p:spPr>
          <a:xfrm>
            <a:off x="9543697" y="2871850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Applications</a:t>
            </a:r>
            <a:br>
              <a:rPr b="1" lang="en-US" sz="1600"/>
            </a:br>
            <a:r>
              <a:rPr b="1" lang="en-US" sz="1600"/>
              <a:t>Directory</a:t>
            </a:r>
            <a:endParaRPr b="1" sz="1600"/>
          </a:p>
        </p:txBody>
      </p:sp>
      <p:sp>
        <p:nvSpPr>
          <p:cNvPr id="184" name="Google Shape;184;p21"/>
          <p:cNvSpPr/>
          <p:nvPr/>
        </p:nvSpPr>
        <p:spPr>
          <a:xfrm>
            <a:off x="9543697" y="4093527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Software Standard</a:t>
            </a:r>
            <a:endParaRPr b="1" sz="1600"/>
          </a:p>
        </p:txBody>
      </p:sp>
      <p:sp>
        <p:nvSpPr>
          <p:cNvPr id="185" name="Google Shape;185;p21"/>
          <p:cNvSpPr/>
          <p:nvPr/>
        </p:nvSpPr>
        <p:spPr>
          <a:xfrm>
            <a:off x="861550" y="5315202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Vlans</a:t>
            </a:r>
            <a:endParaRPr b="1" sz="1600"/>
          </a:p>
        </p:txBody>
      </p:sp>
      <p:sp>
        <p:nvSpPr>
          <p:cNvPr id="186" name="Google Shape;186;p21"/>
          <p:cNvSpPr/>
          <p:nvPr/>
        </p:nvSpPr>
        <p:spPr>
          <a:xfrm>
            <a:off x="3032087" y="5315202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Intended Operational State</a:t>
            </a:r>
            <a:endParaRPr b="1" sz="1600"/>
          </a:p>
        </p:txBody>
      </p:sp>
      <p:sp>
        <p:nvSpPr>
          <p:cNvPr id="187" name="Google Shape;187;p21"/>
          <p:cNvSpPr/>
          <p:nvPr/>
        </p:nvSpPr>
        <p:spPr>
          <a:xfrm>
            <a:off x="5202623" y="5315202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Device Properties</a:t>
            </a:r>
            <a:endParaRPr b="1" sz="1600"/>
          </a:p>
        </p:txBody>
      </p:sp>
      <p:sp>
        <p:nvSpPr>
          <p:cNvPr id="188" name="Google Shape;188;p21"/>
          <p:cNvSpPr/>
          <p:nvPr/>
        </p:nvSpPr>
        <p:spPr>
          <a:xfrm>
            <a:off x="7373160" y="5315202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Status and Roles</a:t>
            </a:r>
            <a:endParaRPr b="1" sz="1600"/>
          </a:p>
        </p:txBody>
      </p:sp>
      <p:sp>
        <p:nvSpPr>
          <p:cNvPr id="189" name="Google Shape;189;p21"/>
          <p:cNvSpPr/>
          <p:nvPr/>
        </p:nvSpPr>
        <p:spPr>
          <a:xfrm>
            <a:off x="9543697" y="5315202"/>
            <a:ext cx="1540200" cy="803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/>
              <a:t>Servers</a:t>
            </a:r>
            <a:endParaRPr b="1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384175" y="223837"/>
            <a:ext cx="113952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/>
              <a:t>Source of Truth Aggregation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9998" y="1345675"/>
            <a:ext cx="8189374" cy="51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Intended State/ Source of Truth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682300" y="26796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Guarantee accuracy of the data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Provide traceability, history of the SoT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Provide atomic changes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Ease of access to the data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Capture the relationship between the object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graphicFrame>
        <p:nvGraphicFramePr>
          <p:cNvPr id="203" name="Google Shape;203;p23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6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6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Store and organize the intended/desired state of the network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Intended State/Source of Truth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682300" y="26796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Examples:</a:t>
            </a:r>
            <a:endParaRPr sz="2600">
              <a:solidFill>
                <a:srgbClr val="91919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graphicFrame>
        <p:nvGraphicFramePr>
          <p:cNvPr id="211" name="Google Shape;211;p24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6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6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Store and organize the intended/desired state of the network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mage result for netbox logo" id="212" name="Google Shape;212;p24"/>
          <p:cNvPicPr preferRelativeResize="0"/>
          <p:nvPr/>
        </p:nvPicPr>
        <p:blipFill rotWithShape="1">
          <a:blip r:embed="rId3">
            <a:alphaModFix/>
          </a:blip>
          <a:srcRect b="26749" l="0" r="0" t="28971"/>
          <a:stretch/>
        </p:blipFill>
        <p:spPr>
          <a:xfrm>
            <a:off x="1636938" y="3445201"/>
            <a:ext cx="2184078" cy="991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yaml logo"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389" y="4726461"/>
            <a:ext cx="1088616" cy="111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632" y="3624720"/>
            <a:ext cx="3294553" cy="63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3705" y="4882048"/>
            <a:ext cx="1864577" cy="80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42800" y="3606280"/>
            <a:ext cx="1602701" cy="6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Executor/Automation Engine</a:t>
            </a:r>
            <a:endParaRPr sz="2400"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2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2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Interact with the network, render and deploy configurations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825" y="2971400"/>
            <a:ext cx="10074325" cy="20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Executor/Automation Engine</a:t>
            </a:r>
            <a:endParaRPr sz="2400"/>
          </a:p>
        </p:txBody>
      </p:sp>
      <p:sp>
        <p:nvSpPr>
          <p:cNvPr id="231" name="Google Shape;231;p26"/>
          <p:cNvSpPr txBox="1"/>
          <p:nvPr/>
        </p:nvSpPr>
        <p:spPr>
          <a:xfrm>
            <a:off x="609600" y="2612925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9195"/>
                </a:solidFill>
              </a:rPr>
              <a:t>Key Attributes</a:t>
            </a:r>
            <a:r>
              <a:rPr lang="en-US" sz="2200">
                <a:solidFill>
                  <a:srgbClr val="919195"/>
                </a:solidFill>
              </a:rPr>
              <a:t>:</a:t>
            </a:r>
            <a:endParaRPr sz="2200">
              <a:solidFill>
                <a:srgbClr val="919195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Simplify interact with network devices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Abstract vendor specific APIs/Interface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Authentication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Performance</a:t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9195"/>
              </a:solidFill>
            </a:endParaRPr>
          </a:p>
        </p:txBody>
      </p:sp>
      <p:graphicFrame>
        <p:nvGraphicFramePr>
          <p:cNvPr id="232" name="Google Shape;232;p26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2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2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Interact with the network, render and deploy configurations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Executor/Automation Engine</a:t>
            </a:r>
            <a:endParaRPr sz="2400"/>
          </a:p>
        </p:txBody>
      </p:sp>
      <p:sp>
        <p:nvSpPr>
          <p:cNvPr id="239" name="Google Shape;239;p27"/>
          <p:cNvSpPr txBox="1"/>
          <p:nvPr/>
        </p:nvSpPr>
        <p:spPr>
          <a:xfrm>
            <a:off x="609600" y="2612925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9195"/>
                </a:solidFill>
              </a:rPr>
              <a:t>Examples</a:t>
            </a:r>
            <a:endParaRPr sz="2200">
              <a:solidFill>
                <a:srgbClr val="91919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9195"/>
              </a:solidFill>
            </a:endParaRPr>
          </a:p>
        </p:txBody>
      </p:sp>
      <p:graphicFrame>
        <p:nvGraphicFramePr>
          <p:cNvPr id="240" name="Google Shape;240;p27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2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2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Interact with the network, render and deploy configurations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mage result for jinja2 logo"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4" y="4903200"/>
            <a:ext cx="1979633" cy="7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877" y="3409013"/>
            <a:ext cx="1424814" cy="79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 logo" id="243" name="Google Shape;2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1088" y="4980383"/>
            <a:ext cx="743533" cy="74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tfish · GitHub" id="244" name="Google Shape;244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36648" y="3306650"/>
            <a:ext cx="997200" cy="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7942" y="3356151"/>
            <a:ext cx="1796425" cy="8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Executor/Automation Engine</a:t>
            </a:r>
            <a:endParaRPr sz="2400"/>
          </a:p>
        </p:txBody>
      </p:sp>
      <p:sp>
        <p:nvSpPr>
          <p:cNvPr id="252" name="Google Shape;252;p28"/>
          <p:cNvSpPr txBox="1"/>
          <p:nvPr/>
        </p:nvSpPr>
        <p:spPr>
          <a:xfrm>
            <a:off x="609600" y="2612925"/>
            <a:ext cx="109728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919195"/>
                </a:solidFill>
              </a:rPr>
              <a:t>Examples</a:t>
            </a:r>
            <a:endParaRPr sz="2200">
              <a:solidFill>
                <a:srgbClr val="91919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919195"/>
              </a:solidFill>
            </a:endParaRPr>
          </a:p>
        </p:txBody>
      </p:sp>
      <p:graphicFrame>
        <p:nvGraphicFramePr>
          <p:cNvPr id="253" name="Google Shape;253;p28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1874750"/>
                <a:gridCol w="895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2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2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Interact with the network, render and deploy configurations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742" y="3369432"/>
            <a:ext cx="909759" cy="857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 logo"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863" y="5046933"/>
            <a:ext cx="743533" cy="74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5">
            <a:alphaModFix/>
          </a:blip>
          <a:srcRect b="15021" l="0" r="0" t="16793"/>
          <a:stretch/>
        </p:blipFill>
        <p:spPr>
          <a:xfrm>
            <a:off x="3430025" y="3369433"/>
            <a:ext cx="2082800" cy="85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5350" y="4428600"/>
            <a:ext cx="1356326" cy="13563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6261888" y="5596675"/>
            <a:ext cx="1424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Nornir</a:t>
            </a:r>
            <a:endParaRPr sz="2100"/>
          </a:p>
        </p:txBody>
      </p:sp>
      <p:pic>
        <p:nvPicPr>
          <p:cNvPr descr="NSO-developer · GitHub" id="259" name="Google Shape;259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62010" y="3220025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rraform Logos - Terraform by HashiCorp" id="260" name="Google Shape;260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90984" y="5160545"/>
            <a:ext cx="2116303" cy="5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7714" y="4686170"/>
            <a:ext cx="1599786" cy="9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55357" y="3220023"/>
            <a:ext cx="2187555" cy="114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384175" y="223837"/>
            <a:ext cx="11395075" cy="1271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84175" y="1636712"/>
            <a:ext cx="11395075" cy="4475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73B27"/>
              </a:buClr>
              <a:buSzPts val="3400"/>
              <a:buFont typeface="Arial"/>
              <a:buChar char="•"/>
            </a:pPr>
            <a:r>
              <a:rPr lang="en-US" sz="3400"/>
              <a:t>Introduction</a:t>
            </a:r>
            <a:endParaRPr sz="3400"/>
          </a:p>
          <a:p>
            <a:pPr indent="-3429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73B27"/>
              </a:buClr>
              <a:buSzPts val="3400"/>
              <a:buFont typeface="Arial"/>
              <a:buChar char="•"/>
            </a:pPr>
            <a:r>
              <a:rPr lang="en-US" sz="3400"/>
              <a:t>Power Tools</a:t>
            </a:r>
            <a:endParaRPr sz="3400"/>
          </a:p>
          <a:p>
            <a:pPr indent="-355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400"/>
              <a:t>Network Automation Platform</a:t>
            </a:r>
            <a:endParaRPr sz="3400"/>
          </a:p>
          <a:p>
            <a:pPr indent="-355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400"/>
              <a:t>Summary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Network Automation Framework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99125"/>
            <a:ext cx="66865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/>
          <p:nvPr/>
        </p:nvSpPr>
        <p:spPr>
          <a:xfrm>
            <a:off x="6825600" y="3790800"/>
            <a:ext cx="1814400" cy="15120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Telemetry and Analytics </a:t>
            </a:r>
            <a:r>
              <a:rPr lang="en-US">
                <a:solidFill>
                  <a:schemeClr val="accent1"/>
                </a:solidFill>
              </a:rPr>
              <a:t> </a:t>
            </a:r>
            <a:endParaRPr sz="2400"/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4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 visibility into the current and past state of the network, in a meaningful way.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25" y="2952277"/>
            <a:ext cx="9340924" cy="31062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Collector </a:t>
            </a:r>
            <a:endParaRPr sz="2400"/>
          </a:p>
        </p:txBody>
      </p:sp>
      <p:graphicFrame>
        <p:nvGraphicFramePr>
          <p:cNvPr id="285" name="Google Shape;285;p31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4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Extract the current state of the network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6" name="Google Shape;286;p31"/>
          <p:cNvSpPr txBox="1"/>
          <p:nvPr/>
        </p:nvSpPr>
        <p:spPr>
          <a:xfrm>
            <a:off x="609600" y="2641500"/>
            <a:ext cx="112596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Easily query all states from the network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Easily add new information to the collection pipeline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Insert business metadata to the data as needed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Scalable and Resilient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Support multiple types of data/interfaces (SNMP/ CLI / gNMI / </a:t>
            </a:r>
            <a:r>
              <a:rPr lang="en-US" sz="2400">
                <a:solidFill>
                  <a:schemeClr val="dk1"/>
                </a:solidFill>
              </a:rPr>
              <a:t>Flows </a:t>
            </a:r>
            <a:r>
              <a:rPr lang="en-US" sz="2400">
                <a:solidFill>
                  <a:schemeClr val="dk1"/>
                </a:solidFill>
              </a:rPr>
              <a:t>/ Logs)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919195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Collector </a:t>
            </a:r>
            <a:endParaRPr sz="2400"/>
          </a:p>
        </p:txBody>
      </p:sp>
      <p:graphicFrame>
        <p:nvGraphicFramePr>
          <p:cNvPr id="293" name="Google Shape;293;p32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4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Extract the current state of the network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4" name="Google Shape;294;p32"/>
          <p:cNvSpPr txBox="1"/>
          <p:nvPr/>
        </p:nvSpPr>
        <p:spPr>
          <a:xfrm>
            <a:off x="609600" y="2641500"/>
            <a:ext cx="112596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</a:t>
            </a:r>
            <a:endParaRPr sz="2600">
              <a:solidFill>
                <a:srgbClr val="919195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500" y="3570155"/>
            <a:ext cx="1938866" cy="43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9451" y="3386514"/>
            <a:ext cx="2027029" cy="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83301" y="3483893"/>
            <a:ext cx="1748052" cy="60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python logo" id="298" name="Google Shape;2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5750" y="4955908"/>
            <a:ext cx="743533" cy="74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8996" y="4955895"/>
            <a:ext cx="2247941" cy="7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Observed State</a:t>
            </a:r>
            <a:endParaRPr sz="2400"/>
          </a:p>
        </p:txBody>
      </p:sp>
      <p:graphicFrame>
        <p:nvGraphicFramePr>
          <p:cNvPr id="306" name="Google Shape;306;p33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4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Store the</a:t>
                      </a: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 current and past state of the network 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7" name="Google Shape;307;p33"/>
          <p:cNvSpPr txBox="1"/>
          <p:nvPr/>
        </p:nvSpPr>
        <p:spPr>
          <a:xfrm>
            <a:off x="728400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Ease to query current and paste state of the network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Ingest large volume of data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Store business metadata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Support all types of data (metrics, logs, structured ..)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Observed State</a:t>
            </a:r>
            <a:endParaRPr sz="2400"/>
          </a:p>
        </p:txBody>
      </p:sp>
      <p:graphicFrame>
        <p:nvGraphicFramePr>
          <p:cNvPr id="314" name="Google Shape;314;p34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</a:t>
                      </a:r>
                      <a:r>
                        <a:rPr lang="en-US" sz="2400">
                          <a:solidFill>
                            <a:srgbClr val="919195"/>
                          </a:solidFill>
                        </a:rPr>
                        <a:t>:</a:t>
                      </a:r>
                      <a:endParaRPr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 visibility into the current and past state of the network 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5" name="Google Shape;315;p34"/>
          <p:cNvSpPr txBox="1"/>
          <p:nvPr/>
        </p:nvSpPr>
        <p:spPr>
          <a:xfrm>
            <a:off x="728400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</a:t>
            </a:r>
            <a:endParaRPr sz="2600">
              <a:solidFill>
                <a:srgbClr val="91919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8200" y="4612673"/>
            <a:ext cx="1616115" cy="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9088" y="3466799"/>
            <a:ext cx="2446225" cy="696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6661" y="3466808"/>
            <a:ext cx="2039115" cy="7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49001" y="3399539"/>
            <a:ext cx="2951898" cy="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9287" y="4443559"/>
            <a:ext cx="2133605" cy="1110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Network Automation Framework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99125"/>
            <a:ext cx="66865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5"/>
          <p:cNvSpPr/>
          <p:nvPr/>
        </p:nvSpPr>
        <p:spPr>
          <a:xfrm>
            <a:off x="2752725" y="2111675"/>
            <a:ext cx="6686400" cy="18915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Orchestration System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335" name="Google Shape;335;p36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Define &amp; execute customer specific workflows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</a:pPr>
            <a:r>
              <a:rPr lang="en-US"/>
              <a:t>Workflow is the new power tool</a:t>
            </a:r>
            <a:endParaRPr/>
          </a:p>
        </p:txBody>
      </p:sp>
      <p:grpSp>
        <p:nvGrpSpPr>
          <p:cNvPr id="342" name="Google Shape;342;p37"/>
          <p:cNvGrpSpPr/>
          <p:nvPr/>
        </p:nvGrpSpPr>
        <p:grpSpPr>
          <a:xfrm>
            <a:off x="568652" y="1277271"/>
            <a:ext cx="5138260" cy="3948003"/>
            <a:chOff x="6134198" y="2914046"/>
            <a:chExt cx="5138260" cy="3948003"/>
          </a:xfrm>
        </p:grpSpPr>
        <p:sp>
          <p:nvSpPr>
            <p:cNvPr id="343" name="Google Shape;343;p37"/>
            <p:cNvSpPr/>
            <p:nvPr/>
          </p:nvSpPr>
          <p:spPr>
            <a:xfrm rot="2405915">
              <a:off x="8570234" y="3659785"/>
              <a:ext cx="2688848" cy="1022823"/>
            </a:xfrm>
            <a:prstGeom prst="roundRect">
              <a:avLst>
                <a:gd fmla="val 50000" name="adj"/>
              </a:avLst>
            </a:prstGeom>
            <a:solidFill>
              <a:schemeClr val="accent3">
                <a:alpha val="74900"/>
              </a:schemeClr>
            </a:solidFill>
            <a:ln>
              <a:noFill/>
            </a:ln>
          </p:spPr>
          <p:txBody>
            <a:bodyPr anchorCtr="0" anchor="ctr" bIns="0" lIns="0" spcFirstLastPara="1" rIns="853425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67"/>
                <a:buFont typeface="Arial"/>
                <a:buNone/>
              </a:pPr>
              <a:r>
                <a:t/>
              </a:r>
              <a:endParaRPr b="0" i="0" sz="1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4" name="Google Shape;344;p37"/>
            <p:cNvGrpSpPr/>
            <p:nvPr/>
          </p:nvGrpSpPr>
          <p:grpSpPr>
            <a:xfrm>
              <a:off x="6134198" y="3953780"/>
              <a:ext cx="4951048" cy="2908269"/>
              <a:chOff x="2020559" y="1645132"/>
              <a:chExt cx="2433904" cy="1170000"/>
            </a:xfrm>
          </p:grpSpPr>
          <p:sp>
            <p:nvSpPr>
              <p:cNvPr id="345" name="Google Shape;345;p37"/>
              <p:cNvSpPr/>
              <p:nvPr/>
            </p:nvSpPr>
            <p:spPr>
              <a:xfrm rot="8100000">
                <a:off x="3247916" y="2024364"/>
                <a:ext cx="1243094" cy="411536"/>
              </a:xfrm>
              <a:prstGeom prst="roundRect">
                <a:avLst>
                  <a:gd fmla="val 50000" name="adj"/>
                </a:avLst>
              </a:prstGeom>
              <a:solidFill>
                <a:schemeClr val="accent3">
                  <a:alpha val="74900"/>
                </a:schemeClr>
              </a:solidFill>
              <a:ln>
                <a:noFill/>
              </a:ln>
            </p:spPr>
            <p:txBody>
              <a:bodyPr anchorCtr="0" anchor="ctr" bIns="0" lIns="0" spcFirstLastPara="1" rIns="853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2020559" y="1747657"/>
                <a:ext cx="2427000" cy="396300"/>
              </a:xfrm>
              <a:prstGeom prst="roundRect">
                <a:avLst>
                  <a:gd fmla="val 50000" name="adj"/>
                </a:avLst>
              </a:prstGeom>
              <a:solidFill>
                <a:schemeClr val="accent3">
                  <a:alpha val="74900"/>
                </a:schemeClr>
              </a:solidFill>
              <a:ln>
                <a:noFill/>
              </a:ln>
            </p:spPr>
            <p:txBody>
              <a:bodyPr anchorCtr="0" anchor="ctr" bIns="0" lIns="731500" spcFirstLastPara="1" rIns="853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600"/>
                  <a:buFont typeface="Arial"/>
                  <a:buNone/>
                </a:pP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Palatino Linotype"/>
                    <a:ea typeface="Palatino Linotype"/>
                    <a:cs typeface="Palatino Linotype"/>
                    <a:sym typeface="Palatino Linotype"/>
                  </a:rPr>
                  <a:t>Power Tools</a:t>
                </a:r>
                <a:endParaRPr/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3962663" y="1749564"/>
                <a:ext cx="461400" cy="3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91919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Hammer" id="348" name="Google Shape;34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9818" y="4324061"/>
              <a:ext cx="716942" cy="7169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37"/>
          <p:cNvSpPr txBox="1"/>
          <p:nvPr/>
        </p:nvSpPr>
        <p:spPr>
          <a:xfrm>
            <a:off x="6693722" y="3775550"/>
            <a:ext cx="31923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0025" lIns="320025" spcFirstLastPara="1" rIns="320025" wrap="square" tIns="3200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Platform </a:t>
            </a:r>
            <a:endParaRPr/>
          </a:p>
        </p:txBody>
      </p:sp>
      <p:grpSp>
        <p:nvGrpSpPr>
          <p:cNvPr id="350" name="Google Shape;350;p37"/>
          <p:cNvGrpSpPr/>
          <p:nvPr/>
        </p:nvGrpSpPr>
        <p:grpSpPr>
          <a:xfrm>
            <a:off x="597801" y="2195946"/>
            <a:ext cx="8532160" cy="4231530"/>
            <a:chOff x="-2207182" y="1301658"/>
            <a:chExt cx="8532160" cy="4231530"/>
          </a:xfrm>
        </p:grpSpPr>
        <p:grpSp>
          <p:nvGrpSpPr>
            <p:cNvPr id="351" name="Google Shape;351;p37"/>
            <p:cNvGrpSpPr/>
            <p:nvPr/>
          </p:nvGrpSpPr>
          <p:grpSpPr>
            <a:xfrm rot="10800000">
              <a:off x="-2207182" y="1301658"/>
              <a:ext cx="8532160" cy="4231530"/>
              <a:chOff x="6024564" y="2730744"/>
              <a:chExt cx="8532160" cy="4231530"/>
            </a:xfrm>
          </p:grpSpPr>
          <p:sp>
            <p:nvSpPr>
              <p:cNvPr id="352" name="Google Shape;352;p37"/>
              <p:cNvSpPr/>
              <p:nvPr/>
            </p:nvSpPr>
            <p:spPr>
              <a:xfrm rot="8231583">
                <a:off x="6014053" y="3507995"/>
                <a:ext cx="2688621" cy="1022797"/>
              </a:xfrm>
              <a:prstGeom prst="roundRect">
                <a:avLst>
                  <a:gd fmla="val 50000" name="adj"/>
                </a:avLst>
              </a:prstGeom>
              <a:solidFill>
                <a:srgbClr val="FF8E05">
                  <a:alpha val="74900"/>
                </a:srgbClr>
              </a:solidFill>
              <a:ln>
                <a:noFill/>
              </a:ln>
            </p:spPr>
            <p:txBody>
              <a:bodyPr anchorCtr="0" anchor="ctr" bIns="0" lIns="0" spcFirstLastPara="1" rIns="853425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67"/>
                  <a:buFont typeface="Arial"/>
                  <a:buNone/>
                </a:pPr>
                <a:r>
                  <a:t/>
                </a:r>
                <a:endParaRPr b="0" i="0" sz="1867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3" name="Google Shape;353;p37"/>
              <p:cNvGrpSpPr/>
              <p:nvPr/>
            </p:nvGrpSpPr>
            <p:grpSpPr>
              <a:xfrm>
                <a:off x="6029193" y="3999568"/>
                <a:ext cx="8527531" cy="2962706"/>
                <a:chOff x="1968939" y="1663553"/>
                <a:chExt cx="4192081" cy="1191900"/>
              </a:xfrm>
            </p:grpSpPr>
            <p:sp>
              <p:nvSpPr>
                <p:cNvPr id="354" name="Google Shape;354;p37"/>
                <p:cNvSpPr/>
                <p:nvPr/>
              </p:nvSpPr>
              <p:spPr>
                <a:xfrm rot="-8271662">
                  <a:off x="1936116" y="2053795"/>
                  <a:ext cx="1321745" cy="411415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8400">
                    <a:alpha val="74900"/>
                  </a:srgbClr>
                </a:solidFill>
                <a:ln>
                  <a:noFill/>
                </a:ln>
              </p:spPr>
              <p:txBody>
                <a:bodyPr anchorCtr="0" anchor="ctr" bIns="0" lIns="0" spcFirstLastPara="1" rIns="853425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37"/>
                <p:cNvSpPr/>
                <p:nvPr/>
              </p:nvSpPr>
              <p:spPr>
                <a:xfrm rot="10800000">
                  <a:off x="2020420" y="1732468"/>
                  <a:ext cx="4140600" cy="4116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FF8400">
                    <a:alpha val="74900"/>
                  </a:srgbClr>
                </a:solidFill>
                <a:ln>
                  <a:noFill/>
                </a:ln>
              </p:spPr>
              <p:txBody>
                <a:bodyPr anchorCtr="0" anchor="ctr" bIns="0" lIns="731500" spcFirstLastPara="1" rIns="853425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600"/>
                    <a:buFont typeface="Arial"/>
                    <a:buNone/>
                  </a:pPr>
                  <a:r>
                    <a:rPr b="0" i="0" lang="en-US" sz="3600" u="none" cap="none" strike="noStrike">
                      <a:solidFill>
                        <a:srgbClr val="FFFFFF"/>
                      </a:solidFill>
                      <a:latin typeface="Palatino Linotype"/>
                      <a:ea typeface="Palatino Linotype"/>
                      <a:cs typeface="Palatino Linotype"/>
                      <a:sym typeface="Palatino Linotype"/>
                    </a:rPr>
                    <a:t>Platform</a:t>
                  </a:r>
                  <a:endParaRPr/>
                </a:p>
              </p:txBody>
            </p:sp>
            <p:sp>
              <p:nvSpPr>
                <p:cNvPr id="356" name="Google Shape;356;p37"/>
                <p:cNvSpPr/>
                <p:nvPr/>
              </p:nvSpPr>
              <p:spPr>
                <a:xfrm>
                  <a:off x="2080266" y="1741076"/>
                  <a:ext cx="461400" cy="3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67"/>
                    <a:buFont typeface="Arial"/>
                    <a:buNone/>
                  </a:pPr>
                  <a:r>
                    <a:t/>
                  </a:r>
                  <a:endParaRPr b="0" i="0" sz="1867" u="none" cap="none" strike="noStrike">
                    <a:solidFill>
                      <a:srgbClr val="919195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descr="Database" id="357" name="Google Shape;357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91681" y="31242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37"/>
          <p:cNvSpPr/>
          <p:nvPr/>
        </p:nvSpPr>
        <p:spPr>
          <a:xfrm rot="5400000">
            <a:off x="7172725" y="1240550"/>
            <a:ext cx="2173800" cy="5333400"/>
          </a:xfrm>
          <a:prstGeom prst="uturnArrow">
            <a:avLst>
              <a:gd fmla="val 25000" name="adj1"/>
              <a:gd fmla="val 25000" name="adj2"/>
              <a:gd fmla="val 25000" name="adj3"/>
              <a:gd fmla="val 33217" name="adj4"/>
              <a:gd fmla="val 33538" name="adj5"/>
            </a:avLst>
          </a:prstGeom>
          <a:solidFill>
            <a:schemeClr val="accent1">
              <a:alpha val="749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7955056" y="1479948"/>
            <a:ext cx="363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Power tools and quick wins get integrated as workflows automated by the platform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Orchestration System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366" name="Google Shape;366;p38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Define &amp; execute customer specific workflows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7" name="Google Shape;367;p38"/>
          <p:cNvSpPr txBox="1"/>
          <p:nvPr/>
        </p:nvSpPr>
        <p:spPr>
          <a:xfrm>
            <a:off x="609600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Ease to define all workflows, simple and advanced 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Traceability &amp; troubleshooting of past workflows execution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Integration with multiple data sources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ctrTitle"/>
          </p:nvPr>
        </p:nvSpPr>
        <p:spPr>
          <a:xfrm>
            <a:off x="1177925" y="2052637"/>
            <a:ext cx="98361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/>
              <a:t>Power Tools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Orchestration System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374" name="Google Shape;374;p39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Define &amp; execute customer specific workflows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5" name="Google Shape;375;p39"/>
          <p:cNvSpPr txBox="1"/>
          <p:nvPr/>
        </p:nvSpPr>
        <p:spPr>
          <a:xfrm>
            <a:off x="609600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Examples:</a:t>
            </a:r>
            <a:endParaRPr sz="2600">
              <a:solidFill>
                <a:srgbClr val="919195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6267" y="4914271"/>
            <a:ext cx="2125667" cy="5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4063" y="3112042"/>
            <a:ext cx="1333500" cy="105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oubleshooting Rundeck Remote Resource Issues – Engineering ..." id="378" name="Google Shape;378;p39"/>
          <p:cNvPicPr preferRelativeResize="0"/>
          <p:nvPr/>
        </p:nvPicPr>
        <p:blipFill rotWithShape="1">
          <a:blip r:embed="rId5">
            <a:alphaModFix/>
          </a:blip>
          <a:srcRect b="26973" l="0" r="0" t="31944"/>
          <a:stretch/>
        </p:blipFill>
        <p:spPr>
          <a:xfrm>
            <a:off x="5200586" y="3455129"/>
            <a:ext cx="1914144" cy="5893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sible AWX Installation - The Startup - Medium" id="379" name="Google Shape;37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8223" y="4536072"/>
            <a:ext cx="1658224" cy="9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34409" y="3335964"/>
            <a:ext cx="1632177" cy="9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User Interface / Presentation Layer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387" name="Google Shape;387;p40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 the best UI to the users and integrate with existing tools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88" name="Google Shape;38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1" y="3072307"/>
            <a:ext cx="3303780" cy="1659694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2668" y="2842622"/>
            <a:ext cx="2972889" cy="2329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0" y="3254527"/>
            <a:ext cx="4114800" cy="150569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 txBox="1"/>
          <p:nvPr/>
        </p:nvSpPr>
        <p:spPr>
          <a:xfrm>
            <a:off x="1080390" y="5176922"/>
            <a:ext cx="2362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882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6882E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ITSM</a:t>
            </a:r>
            <a:endParaRPr sz="2400">
              <a:solidFill>
                <a:srgbClr val="F6882E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92" name="Google Shape;392;p40"/>
          <p:cNvSpPr txBox="1"/>
          <p:nvPr/>
        </p:nvSpPr>
        <p:spPr>
          <a:xfrm>
            <a:off x="4572000" y="5176922"/>
            <a:ext cx="2362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882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6882E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Chat</a:t>
            </a:r>
            <a:endParaRPr sz="2400">
              <a:solidFill>
                <a:srgbClr val="F6882E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393" name="Google Shape;393;p40"/>
          <p:cNvSpPr txBox="1"/>
          <p:nvPr/>
        </p:nvSpPr>
        <p:spPr>
          <a:xfrm>
            <a:off x="8305800" y="5176922"/>
            <a:ext cx="2362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882E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6882E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Dashboards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</a:pPr>
            <a:r>
              <a:rPr lang="en-US"/>
              <a:t>One workflow, multiple interfaces</a:t>
            </a:r>
            <a:endParaRPr/>
          </a:p>
        </p:txBody>
      </p:sp>
      <p:pic>
        <p:nvPicPr>
          <p:cNvPr id="400" name="Google Shape;4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63" y="3320662"/>
            <a:ext cx="3459198" cy="2828511"/>
          </a:xfrm>
          <a:prstGeom prst="rect">
            <a:avLst/>
          </a:prstGeom>
          <a:noFill/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1" name="Google Shape;401;p41"/>
          <p:cNvSpPr txBox="1"/>
          <p:nvPr/>
        </p:nvSpPr>
        <p:spPr>
          <a:xfrm>
            <a:off x="1189179" y="2905201"/>
            <a:ext cx="158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ServiceNow Form</a:t>
            </a:r>
            <a:endParaRPr/>
          </a:p>
        </p:txBody>
      </p:sp>
      <p:sp>
        <p:nvSpPr>
          <p:cNvPr id="402" name="Google Shape;402;p41"/>
          <p:cNvSpPr txBox="1"/>
          <p:nvPr/>
        </p:nvSpPr>
        <p:spPr>
          <a:xfrm>
            <a:off x="4104163" y="3210676"/>
            <a:ext cx="1503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from Chat</a:t>
            </a:r>
            <a:endParaRPr/>
          </a:p>
        </p:txBody>
      </p:sp>
      <p:sp>
        <p:nvSpPr>
          <p:cNvPr id="403" name="Google Shape;403;p41"/>
          <p:cNvSpPr txBox="1"/>
          <p:nvPr/>
        </p:nvSpPr>
        <p:spPr>
          <a:xfrm>
            <a:off x="6161563" y="3637131"/>
            <a:ext cx="308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Webhook from Source of Truth</a:t>
            </a:r>
            <a:endParaRPr/>
          </a:p>
        </p:txBody>
      </p:sp>
      <p:pic>
        <p:nvPicPr>
          <p:cNvPr id="404" name="Google Shape;40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9489" y="3580008"/>
            <a:ext cx="3056397" cy="2600338"/>
          </a:xfrm>
          <a:prstGeom prst="rect">
            <a:avLst/>
          </a:prstGeom>
          <a:noFill/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descr="Five Minute Demo of Rundeck Enterprise | Automate your IT Operations" id="405" name="Google Shape;405;p41"/>
          <p:cNvSpPr/>
          <p:nvPr/>
        </p:nvSpPr>
        <p:spPr>
          <a:xfrm>
            <a:off x="5722138" y="328620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1"/>
          <p:cNvSpPr txBox="1"/>
          <p:nvPr/>
        </p:nvSpPr>
        <p:spPr>
          <a:xfrm>
            <a:off x="9227338" y="4158863"/>
            <a:ext cx="262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 from IT Ops Workflows</a:t>
            </a:r>
            <a:endParaRPr/>
          </a:p>
        </p:txBody>
      </p:sp>
      <p:pic>
        <p:nvPicPr>
          <p:cNvPr id="407" name="Google Shape;407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2989" y="4025112"/>
            <a:ext cx="3262774" cy="2124062"/>
          </a:xfrm>
          <a:prstGeom prst="rect">
            <a:avLst/>
          </a:prstGeom>
          <a:noFill/>
          <a:ln cap="flat" cmpd="sng" w="9525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8" name="Google Shape;408;p41"/>
          <p:cNvSpPr/>
          <p:nvPr/>
        </p:nvSpPr>
        <p:spPr>
          <a:xfrm>
            <a:off x="9074938" y="4539863"/>
            <a:ext cx="2622900" cy="16521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B5B5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roubleshooting Rundeck Remote Resource Issues – Engineering ..." id="409" name="Google Shape;409;p41"/>
          <p:cNvPicPr preferRelativeResize="0"/>
          <p:nvPr/>
        </p:nvPicPr>
        <p:blipFill rotWithShape="1">
          <a:blip r:embed="rId6">
            <a:alphaModFix/>
          </a:blip>
          <a:srcRect b="27954" l="0" r="0" t="30808"/>
          <a:stretch/>
        </p:blipFill>
        <p:spPr>
          <a:xfrm>
            <a:off x="9404344" y="4700001"/>
            <a:ext cx="1362075" cy="420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sible AWX Installation - The Startup - Medium" id="410" name="Google Shape;41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48898" y="5135312"/>
            <a:ext cx="1534096" cy="8892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 Orange Logo Long Sleeve T-Shirt Official&quot; by Rainwater Merch ..." id="411" name="Google Shape;411;p41"/>
          <p:cNvPicPr preferRelativeResize="0"/>
          <p:nvPr/>
        </p:nvPicPr>
        <p:blipFill rotWithShape="1">
          <a:blip r:embed="rId8">
            <a:alphaModFix/>
          </a:blip>
          <a:srcRect b="28887" l="0" r="0" t="3334"/>
          <a:stretch/>
        </p:blipFill>
        <p:spPr>
          <a:xfrm>
            <a:off x="10743924" y="5368595"/>
            <a:ext cx="874713" cy="711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Best Jenkins logo" id="412" name="Google Shape;412;p41"/>
          <p:cNvPicPr preferRelativeResize="0"/>
          <p:nvPr/>
        </p:nvPicPr>
        <p:blipFill rotWithShape="1">
          <a:blip r:embed="rId9">
            <a:alphaModFix/>
          </a:blip>
          <a:srcRect b="18889" l="33175" r="33435" t="20001"/>
          <a:stretch/>
        </p:blipFill>
        <p:spPr>
          <a:xfrm>
            <a:off x="10946120" y="4700209"/>
            <a:ext cx="481121" cy="606427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/>
          <p:nvPr>
            <p:ph idx="1" type="body"/>
          </p:nvPr>
        </p:nvSpPr>
        <p:spPr>
          <a:xfrm>
            <a:off x="450650" y="1555896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BCBCBE"/>
              </a:buClr>
              <a:buSzPts val="2600"/>
              <a:buChar char="•"/>
            </a:pPr>
            <a:r>
              <a:rPr lang="en-US" sz="2600"/>
              <a:t>Not all workflows have to be delivered the same way</a:t>
            </a:r>
            <a:endParaRPr/>
          </a:p>
          <a:p>
            <a:pPr indent="-342900" lvl="0" marL="342900" rtl="0" algn="l">
              <a:spcBef>
                <a:spcPts val="520"/>
              </a:spcBef>
              <a:spcAft>
                <a:spcPts val="0"/>
              </a:spcAft>
              <a:buClr>
                <a:srgbClr val="BCBCBE"/>
              </a:buClr>
              <a:buSzPts val="2600"/>
              <a:buChar char="•"/>
            </a:pPr>
            <a:r>
              <a:rPr lang="en-US" sz="2600"/>
              <a:t>It’s best to examine the target user and find the best presentation layer for them so it’s an optimal user experience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2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User Interface / Presentation Layer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420" name="Google Shape;420;p42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 the best UI to the users and integrate with existing tools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1" name="Google Shape;421;p42"/>
          <p:cNvSpPr txBox="1"/>
          <p:nvPr/>
        </p:nvSpPr>
        <p:spPr>
          <a:xfrm>
            <a:off x="609588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Integrate with ITSM Platform &amp; CMDB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Integrate with Chat system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Allow creation &amp; distribution of user defined dashboards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Self-Service</a:t>
            </a:r>
            <a:endParaRPr sz="2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User Interface / Presentation Layer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428" name="Google Shape;428;p43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Provide the best UI to the users and integrate with existing tools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9" name="Google Shape;429;p43"/>
          <p:cNvSpPr txBox="1"/>
          <p:nvPr/>
        </p:nvSpPr>
        <p:spPr>
          <a:xfrm>
            <a:off x="682288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</a:t>
            </a:r>
            <a:endParaRPr sz="2600">
              <a:solidFill>
                <a:srgbClr val="91919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pic>
        <p:nvPicPr>
          <p:cNvPr descr="Image result for slack logo" id="430" name="Google Shape;430;p43"/>
          <p:cNvPicPr preferRelativeResize="0"/>
          <p:nvPr/>
        </p:nvPicPr>
        <p:blipFill rotWithShape="1">
          <a:blip r:embed="rId3">
            <a:alphaModFix/>
          </a:blip>
          <a:srcRect b="19659" l="0" r="0" t="0"/>
          <a:stretch/>
        </p:blipFill>
        <p:spPr>
          <a:xfrm>
            <a:off x="5049200" y="3216184"/>
            <a:ext cx="2036202" cy="91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508" y="3445634"/>
            <a:ext cx="29845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0400" y="4330618"/>
            <a:ext cx="16891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6775" y="4251192"/>
            <a:ext cx="918433" cy="91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 rotWithShape="1">
          <a:blip r:embed="rId7">
            <a:alphaModFix/>
          </a:blip>
          <a:srcRect b="31123" l="0" r="0" t="26970"/>
          <a:stretch/>
        </p:blipFill>
        <p:spPr>
          <a:xfrm>
            <a:off x="8214700" y="3445632"/>
            <a:ext cx="24130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rafana logo" id="435" name="Google Shape;43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1650" y="4544903"/>
            <a:ext cx="1804900" cy="8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94350" y="5466025"/>
            <a:ext cx="1852204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 rotWithShape="1">
          <a:blip r:embed="rId10">
            <a:alphaModFix/>
          </a:blip>
          <a:srcRect b="12026" l="0" r="0" t="0"/>
          <a:stretch/>
        </p:blipFill>
        <p:spPr>
          <a:xfrm>
            <a:off x="5545325" y="5286201"/>
            <a:ext cx="1043950" cy="9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Network Automation Framework</a:t>
            </a:r>
            <a:endParaRPr sz="3000">
              <a:solidFill>
                <a:schemeClr val="accent1"/>
              </a:solidFill>
            </a:endParaRPr>
          </a:p>
        </p:txBody>
      </p:sp>
      <p:pic>
        <p:nvPicPr>
          <p:cNvPr id="444" name="Google Shape;4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25" y="1499125"/>
            <a:ext cx="6686550" cy="4400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4"/>
          <p:cNvSpPr/>
          <p:nvPr/>
        </p:nvSpPr>
        <p:spPr>
          <a:xfrm>
            <a:off x="2752725" y="4332575"/>
            <a:ext cx="1177500" cy="10212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5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Platform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452" name="Google Shape;452;p45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Easily develop and maintain the components of the platform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3" name="Google Shape;453;p45"/>
          <p:cNvSpPr txBox="1"/>
          <p:nvPr/>
        </p:nvSpPr>
        <p:spPr>
          <a:xfrm>
            <a:off x="609588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Key Attributes</a:t>
            </a:r>
            <a:r>
              <a:rPr lang="en-US" sz="2600">
                <a:solidFill>
                  <a:srgbClr val="919195"/>
                </a:solidFill>
              </a:rPr>
              <a:t>:</a:t>
            </a:r>
            <a:endParaRPr sz="2600">
              <a:solidFill>
                <a:srgbClr val="919195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Version Control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Continuous Integration / Unit Test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Scale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Security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Logging/Maintainability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6"/>
          <p:cNvSpPr txBox="1"/>
          <p:nvPr>
            <p:ph type="title"/>
          </p:nvPr>
        </p:nvSpPr>
        <p:spPr>
          <a:xfrm>
            <a:off x="609600" y="228600"/>
            <a:ext cx="109728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Platform</a:t>
            </a:r>
            <a:endParaRPr>
              <a:solidFill>
                <a:schemeClr val="accent1"/>
              </a:solidFill>
            </a:endParaRPr>
          </a:p>
        </p:txBody>
      </p:sp>
      <p:graphicFrame>
        <p:nvGraphicFramePr>
          <p:cNvPr id="460" name="Google Shape;460;p46"/>
          <p:cNvGraphicFramePr/>
          <p:nvPr/>
        </p:nvGraphicFramePr>
        <p:xfrm>
          <a:off x="682300" y="173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{FDCC6253-C1F2-48E8-A1F2-B6C23DAE1EB1}</a:tableStyleId>
              </a:tblPr>
              <a:tblGrid>
                <a:gridCol w="2551725"/>
                <a:gridCol w="82756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919195"/>
                          </a:solidFill>
                        </a:rPr>
                        <a:t>Role:</a:t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400">
                        <a:solidFill>
                          <a:srgbClr val="919195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Easily develop and maintain the components of the platform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1" name="Google Shape;461;p46"/>
          <p:cNvSpPr txBox="1"/>
          <p:nvPr/>
        </p:nvSpPr>
        <p:spPr>
          <a:xfrm>
            <a:off x="609575" y="2640900"/>
            <a:ext cx="10972800" cy="31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919195"/>
                </a:solidFill>
              </a:rPr>
              <a:t>Examples</a:t>
            </a:r>
            <a:endParaRPr sz="2600">
              <a:solidFill>
                <a:srgbClr val="91919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  <p:pic>
        <p:nvPicPr>
          <p:cNvPr descr="Image result for jenkins ci logo" id="462" name="Google Shape;46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574" y="3537311"/>
            <a:ext cx="2067825" cy="665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omparison between Gitlab CI and Concourse CI - Zhenhua Cao - Medium" id="463" name="Google Shape;463;p46"/>
          <p:cNvPicPr preferRelativeResize="0"/>
          <p:nvPr/>
        </p:nvPicPr>
        <p:blipFill rotWithShape="1">
          <a:blip r:embed="rId4">
            <a:alphaModFix/>
          </a:blip>
          <a:srcRect b="51730" l="0" r="0" t="0"/>
          <a:stretch/>
        </p:blipFill>
        <p:spPr>
          <a:xfrm>
            <a:off x="1063312" y="3416438"/>
            <a:ext cx="2812149" cy="9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977" y="5009513"/>
            <a:ext cx="1424814" cy="7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725" y="4864350"/>
            <a:ext cx="1265525" cy="108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04499" y="3537298"/>
            <a:ext cx="1975903" cy="84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7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73" name="Google Shape;473;p47"/>
          <p:cNvSpPr txBox="1"/>
          <p:nvPr/>
        </p:nvSpPr>
        <p:spPr>
          <a:xfrm>
            <a:off x="384050" y="1496300"/>
            <a:ext cx="10972800" cy="42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Network Automation is about Workflows and Data (Intended and observed)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 Network Automation Platform 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makes data easily accessible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US" sz="2400">
                <a:solidFill>
                  <a:schemeClr val="dk1"/>
                </a:solidFill>
              </a:rPr>
              <a:t>is meant to be consumed by Network Engineers to define workflows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A Network Automation Platform is composed of many components, assembled together.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marR="1143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919195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8"/>
          <p:cNvSpPr txBox="1"/>
          <p:nvPr>
            <p:ph type="ctrTitle"/>
          </p:nvPr>
        </p:nvSpPr>
        <p:spPr>
          <a:xfrm>
            <a:off x="1177925" y="2052637"/>
            <a:ext cx="983615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</a:pPr>
            <a:r>
              <a:rPr lang="en-US"/>
              <a:t>Traditional Network Operations</a:t>
            </a:r>
            <a:endParaRPr/>
          </a:p>
        </p:txBody>
      </p:sp>
      <p:pic>
        <p:nvPicPr>
          <p:cNvPr descr="Image result for cisco router icon" id="68" name="Google Shape;6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0713" y="5549400"/>
            <a:ext cx="677165" cy="67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69" name="Google Shape;6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3890" y="5553623"/>
            <a:ext cx="673848" cy="673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0" name="Google Shape;7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4750" y="5549400"/>
            <a:ext cx="648113" cy="64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r,256x256 ICON" id="71" name="Google Shape;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5796" y="5549401"/>
            <a:ext cx="648113" cy="64811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/>
        </p:nvSpPr>
        <p:spPr>
          <a:xfrm>
            <a:off x="5748049" y="4222103"/>
            <a:ext cx="432300" cy="877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73" name="Google Shape;73;p13"/>
          <p:cNvPicPr preferRelativeResize="0"/>
          <p:nvPr/>
        </p:nvPicPr>
        <p:blipFill rotWithShape="1">
          <a:blip r:embed="rId7">
            <a:alphaModFix/>
          </a:blip>
          <a:srcRect b="0" l="4643" r="0" t="0"/>
          <a:stretch/>
        </p:blipFill>
        <p:spPr>
          <a:xfrm>
            <a:off x="152399" y="1842451"/>
            <a:ext cx="3194640" cy="2350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4" name="Google Shape;7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39109" y="1871998"/>
            <a:ext cx="3350149" cy="2350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5" name="Google Shape;7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1328" y="1871998"/>
            <a:ext cx="3350149" cy="2350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76" name="Google Shape;76;p13"/>
          <p:cNvPicPr preferRelativeResize="0"/>
          <p:nvPr/>
        </p:nvPicPr>
        <p:blipFill rotWithShape="1">
          <a:blip r:embed="rId7">
            <a:alphaModFix/>
          </a:blip>
          <a:srcRect b="0" l="0" r="8925" t="0"/>
          <a:stretch/>
        </p:blipFill>
        <p:spPr>
          <a:xfrm>
            <a:off x="8988491" y="1871998"/>
            <a:ext cx="3051110" cy="235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</a:pPr>
            <a:r>
              <a:rPr lang="en-US"/>
              <a:t>[Common] Starting Point</a:t>
            </a:r>
            <a:endParaRPr/>
          </a:p>
        </p:txBody>
      </p:sp>
      <p:pic>
        <p:nvPicPr>
          <p:cNvPr descr="Image result for cisco router icon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363" y="5485168"/>
            <a:ext cx="677165" cy="67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3" name="Google Shape;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7540" y="5486826"/>
            <a:ext cx="673848" cy="673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4" name="Google Shape;8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58400" y="5499694"/>
            <a:ext cx="648113" cy="64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r,256x256 ICON" id="85" name="Google Shape;8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9446" y="5499694"/>
            <a:ext cx="648113" cy="64811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/>
          <p:nvPr/>
        </p:nvSpPr>
        <p:spPr>
          <a:xfrm>
            <a:off x="3710081" y="2199189"/>
            <a:ext cx="304800" cy="762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elated image" id="87" name="Google Shape;87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20234" y="1193047"/>
            <a:ext cx="1394966" cy="978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8" name="Google Shape;8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35770" y="1185271"/>
            <a:ext cx="1394966" cy="978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89" name="Google Shape;8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63003" y="1185271"/>
            <a:ext cx="1394966" cy="978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0" name="Google Shape;90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8539" y="1177495"/>
            <a:ext cx="1394966" cy="978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1" name="Google Shape;9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433" y="5486826"/>
            <a:ext cx="673848" cy="673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isco router icon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2845" y="5485168"/>
            <a:ext cx="677165" cy="67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3" name="Google Shape;9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915" y="5486826"/>
            <a:ext cx="673848" cy="673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4" name="Google Shape;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7094" y="5486826"/>
            <a:ext cx="673848" cy="673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95" name="Google Shape;9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77954" y="5499694"/>
            <a:ext cx="648113" cy="648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uter,256x256 ICON" id="96" name="Google Shape;9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9000" y="5499694"/>
            <a:ext cx="648113" cy="64811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/>
          <p:nvPr/>
        </p:nvSpPr>
        <p:spPr>
          <a:xfrm>
            <a:off x="8005856" y="2199189"/>
            <a:ext cx="304800" cy="762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033370" y="3136803"/>
            <a:ext cx="3658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backups.pl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vlans.pl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MySQL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Custom web app in PHP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Saved on local disk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4727998" y="2345828"/>
            <a:ext cx="238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19195"/>
                </a:solidFill>
                <a:latin typeface="Calibri"/>
                <a:ea typeface="Calibri"/>
                <a:cs typeface="Calibri"/>
                <a:sym typeface="Calibri"/>
              </a:rPr>
              <a:t>CLI &amp; GUI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6421994" y="3115027"/>
            <a:ext cx="3472500" cy="18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get_neighbors.py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vlan_check.py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deploy.yml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Git Push (force)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329228" y="2324302"/>
            <a:ext cx="299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19195"/>
                </a:solidFill>
                <a:latin typeface="Calibri"/>
                <a:ea typeface="Calibri"/>
                <a:cs typeface="Calibri"/>
                <a:sym typeface="Calibri"/>
              </a:rPr>
              <a:t>Old school scripting</a:t>
            </a:r>
            <a:endParaRPr/>
          </a:p>
        </p:txBody>
      </p:sp>
      <p:pic>
        <p:nvPicPr>
          <p:cNvPr descr="Related image" id="102" name="Google Shape;10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94673" y="1185271"/>
            <a:ext cx="1394966" cy="978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103" name="Google Shape;10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76310" y="1219200"/>
            <a:ext cx="1394966" cy="97855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/>
        </p:nvSpPr>
        <p:spPr>
          <a:xfrm>
            <a:off x="8629856" y="2232528"/>
            <a:ext cx="2999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19195"/>
                </a:solidFill>
                <a:latin typeface="Calibri"/>
                <a:ea typeface="Calibri"/>
                <a:cs typeface="Calibri"/>
                <a:sym typeface="Calibri"/>
              </a:rPr>
              <a:t>Python scripts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195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919195"/>
                </a:solidFill>
                <a:latin typeface="Calibri"/>
                <a:ea typeface="Calibri"/>
                <a:cs typeface="Calibri"/>
                <a:sym typeface="Calibri"/>
              </a:rPr>
              <a:t>Ansible playbooks</a:t>
            </a:r>
            <a:endParaRPr b="0" i="0" sz="2400" u="none" cap="none" strike="noStrike">
              <a:solidFill>
                <a:srgbClr val="91919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Palatino Linotype"/>
              <a:buNone/>
            </a:pPr>
            <a:r>
              <a:rPr lang="en-US"/>
              <a:t>Create a Strategy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889488" y="4654111"/>
            <a:ext cx="5223053" cy="1810431"/>
          </a:xfrm>
          <a:custGeom>
            <a:rect b="b" l="l" r="r" t="t"/>
            <a:pathLst>
              <a:path extrusionOk="0" h="2105152" w="3627120">
                <a:moveTo>
                  <a:pt x="0" y="0"/>
                </a:moveTo>
                <a:lnTo>
                  <a:pt x="3627120" y="0"/>
                </a:lnTo>
                <a:lnTo>
                  <a:pt x="3627120" y="2105152"/>
                </a:lnTo>
                <a:lnTo>
                  <a:pt x="0" y="21051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84900" lIns="184900" spcFirstLastPara="1" rIns="184900" wrap="square" tIns="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Nucleus for all network automation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Extensible and modular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Enterprise controls</a:t>
            </a: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6977033" y="4810293"/>
            <a:ext cx="4270934" cy="1442029"/>
          </a:xfrm>
          <a:custGeom>
            <a:rect b="b" l="l" r="r" t="t"/>
            <a:pathLst>
              <a:path extrusionOk="0" h="2105152" w="3627120">
                <a:moveTo>
                  <a:pt x="0" y="0"/>
                </a:moveTo>
                <a:lnTo>
                  <a:pt x="3627120" y="0"/>
                </a:lnTo>
                <a:lnTo>
                  <a:pt x="3627120" y="2105152"/>
                </a:lnTo>
                <a:lnTo>
                  <a:pt x="0" y="2105152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184900" lIns="184900" spcFirstLastPara="1" rIns="184900" wrap="square" tIns="0">
            <a:no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Makes tasks easy for admins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Disparate scripts</a:t>
            </a:r>
            <a:endParaRPr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i="0" lang="en-US" sz="2000" u="none" cap="none" strike="noStrike">
                <a:solidFill>
                  <a:schemeClr val="dk1"/>
                </a:solidFill>
              </a:rPr>
              <a:t>Limited to no data integration</a:t>
            </a:r>
            <a:endParaRPr/>
          </a:p>
        </p:txBody>
      </p:sp>
      <p:sp>
        <p:nvSpPr>
          <p:cNvPr id="113" name="Google Shape;113;p15"/>
          <p:cNvSpPr txBox="1"/>
          <p:nvPr/>
        </p:nvSpPr>
        <p:spPr>
          <a:xfrm>
            <a:off x="1420881" y="2894577"/>
            <a:ext cx="31923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0025" lIns="320025" spcFirstLastPara="1" rIns="320025" wrap="square" tIns="3200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-US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Platform 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 rot="2405915">
            <a:off x="9272876" y="2016962"/>
            <a:ext cx="2688848" cy="1022823"/>
          </a:xfrm>
          <a:prstGeom prst="roundRect">
            <a:avLst>
              <a:gd fmla="val 50000" name="adj"/>
            </a:avLst>
          </a:prstGeom>
          <a:solidFill>
            <a:schemeClr val="accent3">
              <a:alpha val="74900"/>
            </a:schemeClr>
          </a:solidFill>
          <a:ln>
            <a:noFill/>
          </a:ln>
        </p:spPr>
        <p:txBody>
          <a:bodyPr anchorCtr="0" anchor="ctr" bIns="0" lIns="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/>
          <p:nvPr/>
        </p:nvSpPr>
        <p:spPr>
          <a:xfrm rot="7757853">
            <a:off x="9505512" y="3182590"/>
            <a:ext cx="2525627" cy="934617"/>
          </a:xfrm>
          <a:prstGeom prst="roundRect">
            <a:avLst>
              <a:gd fmla="val 50000" name="adj"/>
            </a:avLst>
          </a:prstGeom>
          <a:solidFill>
            <a:schemeClr val="accent3">
              <a:alpha val="74900"/>
            </a:schemeClr>
          </a:solidFill>
          <a:ln>
            <a:noFill/>
          </a:ln>
        </p:spPr>
        <p:txBody>
          <a:bodyPr anchorCtr="0" anchor="ctr" bIns="0" lIns="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6836840" y="2528346"/>
            <a:ext cx="4937003" cy="1023114"/>
          </a:xfrm>
          <a:prstGeom prst="roundRect">
            <a:avLst>
              <a:gd fmla="val 50000" name="adj"/>
            </a:avLst>
          </a:prstGeom>
          <a:solidFill>
            <a:schemeClr val="accent3">
              <a:alpha val="74900"/>
            </a:schemeClr>
          </a:solidFill>
          <a:ln>
            <a:noFill/>
          </a:ln>
        </p:spPr>
        <p:txBody>
          <a:bodyPr anchorCtr="0" anchor="ctr" bIns="0" lIns="73150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Power Tools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0787468" y="2570543"/>
            <a:ext cx="938580" cy="98060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ammer" id="118" name="Google Shape;11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2460" y="2681238"/>
            <a:ext cx="716942" cy="71694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 rot="-8394085">
            <a:off x="183939" y="3105011"/>
            <a:ext cx="2688848" cy="1022823"/>
          </a:xfrm>
          <a:prstGeom prst="roundRect">
            <a:avLst>
              <a:gd fmla="val 50000" name="adj"/>
            </a:avLst>
          </a:prstGeom>
          <a:solidFill>
            <a:srgbClr val="FF8E05">
              <a:alpha val="74900"/>
            </a:srgbClr>
          </a:solidFill>
          <a:ln>
            <a:noFill/>
          </a:ln>
        </p:spPr>
        <p:txBody>
          <a:bodyPr anchorCtr="0" anchor="ctr" bIns="0" lIns="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 rot="-2001338">
            <a:off x="224071" y="2109097"/>
            <a:ext cx="2608605" cy="934515"/>
          </a:xfrm>
          <a:prstGeom prst="roundRect">
            <a:avLst>
              <a:gd fmla="val 50000" name="adj"/>
            </a:avLst>
          </a:prstGeom>
          <a:solidFill>
            <a:srgbClr val="FF8400">
              <a:alpha val="74900"/>
            </a:srgbClr>
          </a:solidFill>
          <a:ln>
            <a:noFill/>
          </a:ln>
        </p:spPr>
        <p:txBody>
          <a:bodyPr anchorCtr="0" anchor="ctr" bIns="0" lIns="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72019" y="2593634"/>
            <a:ext cx="4937003" cy="1023114"/>
          </a:xfrm>
          <a:prstGeom prst="roundRect">
            <a:avLst>
              <a:gd fmla="val 50000" name="adj"/>
            </a:avLst>
          </a:prstGeom>
          <a:solidFill>
            <a:srgbClr val="FF8400">
              <a:alpha val="74900"/>
            </a:srgbClr>
          </a:solidFill>
          <a:ln>
            <a:noFill/>
          </a:ln>
        </p:spPr>
        <p:txBody>
          <a:bodyPr anchorCtr="0" anchor="ctr" bIns="0" lIns="731500" spcFirstLastPara="1" rIns="85342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Platform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 rot="10800000">
            <a:off x="419616" y="2593644"/>
            <a:ext cx="938580" cy="98060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" id="123" name="Google Shape;12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15" y="262678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/>
          <p:nvPr/>
        </p:nvSpPr>
        <p:spPr>
          <a:xfrm>
            <a:off x="4491718" y="1480460"/>
            <a:ext cx="3207300" cy="3118500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6C6C7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4927986" y="2070212"/>
            <a:ext cx="2335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B6B6B9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The critical decision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orbel"/>
              <a:buNone/>
            </a:pPr>
            <a:r>
              <a:rPr lang="en-US"/>
              <a:t>What is Network Automation?</a:t>
            </a:r>
            <a:endParaRPr/>
          </a:p>
        </p:txBody>
      </p:sp>
      <p:sp>
        <p:nvSpPr>
          <p:cNvPr id="132" name="Google Shape;132;p16"/>
          <p:cNvSpPr txBox="1"/>
          <p:nvPr>
            <p:ph idx="1" type="body"/>
          </p:nvPr>
        </p:nvSpPr>
        <p:spPr>
          <a:xfrm>
            <a:off x="316075" y="2303124"/>
            <a:ext cx="113955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</a:pPr>
            <a:r>
              <a:rPr lang="en-US" sz="7200"/>
              <a:t>Tools</a:t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>
            <a:off x="5105579" y="2145786"/>
            <a:ext cx="1667100" cy="1586400"/>
          </a:xfrm>
          <a:prstGeom prst="noSmoking">
            <a:avLst>
              <a:gd fmla="val 14130" name="adj"/>
            </a:avLst>
          </a:prstGeom>
          <a:solidFill>
            <a:srgbClr val="FF0000">
              <a:alpha val="69800"/>
            </a:srgbClr>
          </a:solidFill>
          <a:ln cap="flat" cmpd="sng" w="9525">
            <a:solidFill>
              <a:srgbClr val="EE555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634449" y="2671164"/>
            <a:ext cx="2550300" cy="24948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F2941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5" name="Google Shape;135;p16"/>
          <p:cNvSpPr/>
          <p:nvPr/>
        </p:nvSpPr>
        <p:spPr>
          <a:xfrm>
            <a:off x="8969568" y="2698925"/>
            <a:ext cx="2550300" cy="2467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TAVHealth company profile - Valify Marketplace"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2281" y="3919504"/>
            <a:ext cx="958802" cy="95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790900" y="3198475"/>
            <a:ext cx="21780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Workflows</a:t>
            </a:r>
            <a:endParaRPr b="1" sz="2100"/>
          </a:p>
        </p:txBody>
      </p:sp>
      <p:pic>
        <p:nvPicPr>
          <p:cNvPr descr="Data, database, server icon" id="138" name="Google Shape;13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8085" y="3919504"/>
            <a:ext cx="1038212" cy="1038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/>
          <p:nvPr/>
        </p:nvSpPr>
        <p:spPr>
          <a:xfrm>
            <a:off x="9235250" y="3198475"/>
            <a:ext cx="2080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Data</a:t>
            </a:r>
            <a:endParaRPr b="1" sz="2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Automation Framework</a:t>
            </a:r>
            <a:endParaRPr sz="2400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425" y="1462900"/>
            <a:ext cx="7343151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384048" y="224590"/>
            <a:ext cx="11395500" cy="1271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Automation Framework</a:t>
            </a:r>
            <a:endParaRPr sz="2400"/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163" y="1496300"/>
            <a:ext cx="7377674" cy="485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nterop19">
      <a:dk1>
        <a:srgbClr val="003E51"/>
      </a:dk1>
      <a:lt1>
        <a:srgbClr val="FFFFFF"/>
      </a:lt1>
      <a:dk2>
        <a:srgbClr val="003E51"/>
      </a:dk2>
      <a:lt2>
        <a:srgbClr val="E7E6E6"/>
      </a:lt2>
      <a:accent1>
        <a:srgbClr val="003E51"/>
      </a:accent1>
      <a:accent2>
        <a:srgbClr val="5380C1"/>
      </a:accent2>
      <a:accent3>
        <a:srgbClr val="6BA3BC"/>
      </a:accent3>
      <a:accent4>
        <a:srgbClr val="A5CF4C"/>
      </a:accent4>
      <a:accent5>
        <a:srgbClr val="DD713B"/>
      </a:accent5>
      <a:accent6>
        <a:srgbClr val="C73B27"/>
      </a:accent6>
      <a:hlink>
        <a:srgbClr val="5380C1"/>
      </a:hlink>
      <a:folHlink>
        <a:srgbClr val="6B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Interop19">
      <a:dk1>
        <a:srgbClr val="003E51"/>
      </a:dk1>
      <a:lt1>
        <a:srgbClr val="FFFFFF"/>
      </a:lt1>
      <a:dk2>
        <a:srgbClr val="003E51"/>
      </a:dk2>
      <a:lt2>
        <a:srgbClr val="E7E6E6"/>
      </a:lt2>
      <a:accent1>
        <a:srgbClr val="003E51"/>
      </a:accent1>
      <a:accent2>
        <a:srgbClr val="5380C1"/>
      </a:accent2>
      <a:accent3>
        <a:srgbClr val="6BA3BC"/>
      </a:accent3>
      <a:accent4>
        <a:srgbClr val="A5CF4C"/>
      </a:accent4>
      <a:accent5>
        <a:srgbClr val="DD713B"/>
      </a:accent5>
      <a:accent6>
        <a:srgbClr val="C73B27"/>
      </a:accent6>
      <a:hlink>
        <a:srgbClr val="5380C1"/>
      </a:hlink>
      <a:folHlink>
        <a:srgbClr val="6B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Interop19">
      <a:dk1>
        <a:srgbClr val="003E51"/>
      </a:dk1>
      <a:lt1>
        <a:srgbClr val="FFFFFF"/>
      </a:lt1>
      <a:dk2>
        <a:srgbClr val="003E51"/>
      </a:dk2>
      <a:lt2>
        <a:srgbClr val="E7E6E6"/>
      </a:lt2>
      <a:accent1>
        <a:srgbClr val="003E51"/>
      </a:accent1>
      <a:accent2>
        <a:srgbClr val="5380C1"/>
      </a:accent2>
      <a:accent3>
        <a:srgbClr val="6BA3BC"/>
      </a:accent3>
      <a:accent4>
        <a:srgbClr val="A5CF4C"/>
      </a:accent4>
      <a:accent5>
        <a:srgbClr val="DD713B"/>
      </a:accent5>
      <a:accent6>
        <a:srgbClr val="C73B27"/>
      </a:accent6>
      <a:hlink>
        <a:srgbClr val="5380C1"/>
      </a:hlink>
      <a:folHlink>
        <a:srgbClr val="6BA3B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